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y="5143500" cx="9144000"/>
  <p:notesSz cx="6858000" cy="9144000"/>
  <p:embeddedFontLst>
    <p:embeddedFont>
      <p:font typeface="Spectral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B8600403-64FD-4922-9734-0B904C5E7E7E}">
  <a:tblStyle styleId="{B8600403-64FD-4922-9734-0B904C5E7E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Spectral-bold.fntdata"/><Relationship Id="rId12" Type="http://schemas.openxmlformats.org/officeDocument/2006/relationships/slide" Target="slides/slide6.xml"/><Relationship Id="rId34" Type="http://schemas.openxmlformats.org/officeDocument/2006/relationships/font" Target="fonts/Spectral-regular.fntdata"/><Relationship Id="rId15" Type="http://schemas.openxmlformats.org/officeDocument/2006/relationships/slide" Target="slides/slide9.xml"/><Relationship Id="rId37" Type="http://schemas.openxmlformats.org/officeDocument/2006/relationships/font" Target="fonts/Spectral-boldItalic.fntdata"/><Relationship Id="rId14" Type="http://schemas.openxmlformats.org/officeDocument/2006/relationships/slide" Target="slides/slide8.xml"/><Relationship Id="rId36" Type="http://schemas.openxmlformats.org/officeDocument/2006/relationships/font" Target="fonts/Spectral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812cf719e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812cf719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812cf71a5d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812cf71a5d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812cf71a5d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812cf71a5d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12cf71a5d_2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812cf71a5d_2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812cf71a5d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812cf71a5d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812cf71a5d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812cf71a5d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812cf71a5d_2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812cf71a5d_2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812cf71a5d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812cf71a5d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812cf71a5d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812cf71a5d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812cf71a5d_2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812cf71a5d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812cf71a5d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812cf71a5d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812cf71a5d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812cf71a5d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812cf71a5d_2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812cf71a5d_2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812cf71a5d_2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812cf71a5d_2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812cf71a5d_2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812cf71a5d_2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816c64351c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816c64351c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816c64351c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816c64351c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815abb6d48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815abb6d48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812cf71a5d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812cf71a5d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812cf71a5d_2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812cf71a5d_2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812cf71a5d_2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812cf71a5d_2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8123854b41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8123854b4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812cf71a5d_2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812cf71a5d_2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812cf71a5d_2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812cf71a5d_2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8123854b4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8123854b4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816c64351c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816c64351c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rive.google.com/file/d/1aauTu7ZKU-9VYJMBV_hpdimBoBy52Mq5/view" TargetMode="External"/><Relationship Id="rId4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2.png"/><Relationship Id="rId4" Type="http://schemas.openxmlformats.org/officeDocument/2006/relationships/image" Target="../media/image21.png"/><Relationship Id="rId5" Type="http://schemas.openxmlformats.org/officeDocument/2006/relationships/image" Target="../media/image8.png"/><Relationship Id="rId6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3.png"/><Relationship Id="rId4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1.png"/><Relationship Id="rId4" Type="http://schemas.openxmlformats.org/officeDocument/2006/relationships/image" Target="../media/image18.png"/><Relationship Id="rId5" Type="http://schemas.openxmlformats.org/officeDocument/2006/relationships/image" Target="../media/image2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drive.google.com/file/d/1OeZovbAB8uKBJsJQaqVW2FRMQFl0tF43/view" TargetMode="External"/><Relationship Id="rId4" Type="http://schemas.openxmlformats.org/officeDocument/2006/relationships/image" Target="../media/image15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7.png"/><Relationship Id="rId4" Type="http://schemas.openxmlformats.org/officeDocument/2006/relationships/image" Target="../media/image29.png"/><Relationship Id="rId5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04Ah86IA0lY7ZtVIzebytqShNpMs0dty/view" TargetMode="External"/><Relationship Id="rId4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4896350" y="444075"/>
            <a:ext cx="4202400" cy="231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Spectral"/>
                <a:ea typeface="Spectral"/>
                <a:cs typeface="Spectral"/>
                <a:sym typeface="Spectral"/>
              </a:rPr>
              <a:t>Analysis of</a:t>
            </a:r>
            <a:endParaRPr b="1" sz="48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Spectral"/>
                <a:ea typeface="Spectral"/>
                <a:cs typeface="Spectral"/>
                <a:sym typeface="Spectral"/>
              </a:rPr>
              <a:t>Disease</a:t>
            </a:r>
            <a:endParaRPr b="1" sz="48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Spectral"/>
                <a:ea typeface="Spectral"/>
                <a:cs typeface="Spectral"/>
                <a:sym typeface="Spectral"/>
              </a:rPr>
              <a:t>Outbreaks </a:t>
            </a:r>
            <a:endParaRPr b="1" sz="4800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7825" y="819513"/>
            <a:ext cx="4641701" cy="35044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6158150" y="3017300"/>
            <a:ext cx="2211600" cy="15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pectral"/>
                <a:ea typeface="Spectral"/>
                <a:cs typeface="Spectral"/>
                <a:sym typeface="Spectral"/>
              </a:rPr>
              <a:t>Group 23</a:t>
            </a:r>
            <a:endParaRPr b="1" sz="18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Ram </a:t>
            </a: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Dyuthi Sristi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Xintong Zhou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Jiawei Yin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Yidong Li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2" title="poli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475" y="708637"/>
            <a:ext cx="8321040" cy="416052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2"/>
          <p:cNvSpPr txBox="1"/>
          <p:nvPr>
            <p:ph type="title"/>
          </p:nvPr>
        </p:nvSpPr>
        <p:spPr>
          <a:xfrm>
            <a:off x="311700" y="104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Polio </a:t>
            </a:r>
            <a:r>
              <a:rPr lang="en">
                <a:latin typeface="Spectral"/>
                <a:ea typeface="Spectral"/>
                <a:cs typeface="Spectral"/>
                <a:sym typeface="Spectral"/>
              </a:rPr>
              <a:t>- Spread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/>
        </p:nvSpPr>
        <p:spPr>
          <a:xfrm>
            <a:off x="6463175" y="1831450"/>
            <a:ext cx="2442000" cy="17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South-Asian </a:t>
            </a: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Countries</a:t>
            </a: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 are majorly affected. 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Polio is almost eradicated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45" name="Google Shape;14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338" y="1201113"/>
            <a:ext cx="5419725" cy="374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0338" y="1201113"/>
            <a:ext cx="5419725" cy="3743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3"/>
          <p:cNvSpPr txBox="1"/>
          <p:nvPr/>
        </p:nvSpPr>
        <p:spPr>
          <a:xfrm>
            <a:off x="6463175" y="1831450"/>
            <a:ext cx="2442000" cy="17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South-Asian Countries are majorly affected. 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Spectral"/>
              <a:buChar char="●"/>
            </a:pPr>
            <a:r>
              <a:rPr lang="en" sz="1800">
                <a:solidFill>
                  <a:srgbClr val="CCCCCC"/>
                </a:solidFill>
                <a:latin typeface="Spectral"/>
                <a:ea typeface="Spectral"/>
                <a:cs typeface="Spectral"/>
                <a:sym typeface="Spectral"/>
              </a:rPr>
              <a:t>Polio is almost eradicated</a:t>
            </a:r>
            <a:endParaRPr sz="1800">
              <a:solidFill>
                <a:srgbClr val="CCCCCC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48" name="Google Shape;14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83750" y="2158550"/>
            <a:ext cx="2768950" cy="200535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3"/>
          <p:cNvSpPr txBox="1"/>
          <p:nvPr/>
        </p:nvSpPr>
        <p:spPr>
          <a:xfrm>
            <a:off x="6463175" y="1831450"/>
            <a:ext cx="2442000" cy="17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 sz="1800">
                <a:solidFill>
                  <a:srgbClr val="CCCCCC"/>
                </a:solidFill>
                <a:latin typeface="Spectral"/>
                <a:ea typeface="Spectral"/>
                <a:cs typeface="Spectral"/>
                <a:sym typeface="Spectral"/>
              </a:rPr>
              <a:t>South-Asian Countries are majorly affected.</a:t>
            </a: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 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Polio is almost eradicated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50" name="Google Shape;150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264550" y="2269725"/>
            <a:ext cx="2611250" cy="172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Polio - Affected Countries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8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0250" y="1108713"/>
            <a:ext cx="5303500" cy="3535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Kudos to!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Case Study: </a:t>
            </a:r>
            <a:r>
              <a:rPr lang="en">
                <a:latin typeface="Spectral"/>
                <a:ea typeface="Spectral"/>
                <a:cs typeface="Spectral"/>
                <a:sym typeface="Spectral"/>
              </a:rPr>
              <a:t>H1N1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/>
          <p:nvPr>
            <p:ph type="title"/>
          </p:nvPr>
        </p:nvSpPr>
        <p:spPr>
          <a:xfrm>
            <a:off x="311700" y="112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Spectral"/>
                <a:ea typeface="Spectral"/>
                <a:cs typeface="Spectral"/>
                <a:sym typeface="Spectral"/>
              </a:rPr>
              <a:t>Case Study: H1N1 - Timeline</a:t>
            </a:r>
            <a:endParaRPr sz="3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68" name="Google Shape;168;p26"/>
          <p:cNvSpPr txBox="1"/>
          <p:nvPr/>
        </p:nvSpPr>
        <p:spPr>
          <a:xfrm>
            <a:off x="2038475" y="608475"/>
            <a:ext cx="5802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26"/>
          <p:cNvPicPr preferRelativeResize="0"/>
          <p:nvPr/>
        </p:nvPicPr>
        <p:blipFill rotWithShape="1">
          <a:blip r:embed="rId3">
            <a:alphaModFix/>
          </a:blip>
          <a:srcRect b="0" l="5340" r="5349" t="0"/>
          <a:stretch/>
        </p:blipFill>
        <p:spPr>
          <a:xfrm>
            <a:off x="832625" y="992900"/>
            <a:ext cx="7247826" cy="41923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0" name="Google Shape;170;p26"/>
          <p:cNvCxnSpPr/>
          <p:nvPr/>
        </p:nvCxnSpPr>
        <p:spPr>
          <a:xfrm rot="10800000">
            <a:off x="1931475" y="1011850"/>
            <a:ext cx="0" cy="38628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71" name="Google Shape;171;p26"/>
          <p:cNvCxnSpPr/>
          <p:nvPr/>
        </p:nvCxnSpPr>
        <p:spPr>
          <a:xfrm rot="10800000">
            <a:off x="2865325" y="1011850"/>
            <a:ext cx="0" cy="38628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72" name="Google Shape;172;p26"/>
          <p:cNvCxnSpPr/>
          <p:nvPr/>
        </p:nvCxnSpPr>
        <p:spPr>
          <a:xfrm rot="10800000">
            <a:off x="3813975" y="1011850"/>
            <a:ext cx="0" cy="38628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73" name="Google Shape;173;p26"/>
          <p:cNvCxnSpPr/>
          <p:nvPr/>
        </p:nvCxnSpPr>
        <p:spPr>
          <a:xfrm rot="10800000">
            <a:off x="4751700" y="1011850"/>
            <a:ext cx="0" cy="38628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74" name="Google Shape;174;p26"/>
          <p:cNvSpPr txBox="1"/>
          <p:nvPr/>
        </p:nvSpPr>
        <p:spPr>
          <a:xfrm>
            <a:off x="1676750" y="696425"/>
            <a:ext cx="5802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Spectral"/>
                <a:ea typeface="Spectral"/>
                <a:cs typeface="Spectral"/>
                <a:sym typeface="Spectral"/>
              </a:rPr>
              <a:t>May</a:t>
            </a:r>
            <a:endParaRPr sz="12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75" name="Google Shape;175;p26"/>
          <p:cNvSpPr txBox="1"/>
          <p:nvPr/>
        </p:nvSpPr>
        <p:spPr>
          <a:xfrm>
            <a:off x="2504800" y="696425"/>
            <a:ext cx="7779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Spectral"/>
                <a:ea typeface="Spectral"/>
                <a:cs typeface="Spectral"/>
                <a:sym typeface="Spectral"/>
              </a:rPr>
              <a:t>Mid Jun</a:t>
            </a:r>
            <a:endParaRPr sz="12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76" name="Google Shape;176;p26"/>
          <p:cNvSpPr txBox="1"/>
          <p:nvPr/>
        </p:nvSpPr>
        <p:spPr>
          <a:xfrm>
            <a:off x="3594675" y="696425"/>
            <a:ext cx="5802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Spectral"/>
                <a:ea typeface="Spectral"/>
                <a:cs typeface="Spectral"/>
                <a:sym typeface="Spectral"/>
              </a:rPr>
              <a:t>Oct</a:t>
            </a:r>
            <a:endParaRPr sz="12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77" name="Google Shape;177;p26"/>
          <p:cNvSpPr txBox="1"/>
          <p:nvPr/>
        </p:nvSpPr>
        <p:spPr>
          <a:xfrm>
            <a:off x="4516950" y="696425"/>
            <a:ext cx="4695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Spectral"/>
                <a:ea typeface="Spectral"/>
                <a:cs typeface="Spectral"/>
                <a:sym typeface="Spectral"/>
              </a:rPr>
              <a:t>Dec</a:t>
            </a:r>
            <a:endParaRPr sz="1200">
              <a:latin typeface="Spectral"/>
              <a:ea typeface="Spectral"/>
              <a:cs typeface="Spectral"/>
              <a:sym typeface="Spectral"/>
            </a:endParaRPr>
          </a:p>
        </p:txBody>
      </p:sp>
      <p:cxnSp>
        <p:nvCxnSpPr>
          <p:cNvPr id="178" name="Google Shape;178;p26"/>
          <p:cNvCxnSpPr/>
          <p:nvPr/>
        </p:nvCxnSpPr>
        <p:spPr>
          <a:xfrm>
            <a:off x="1040025" y="1499900"/>
            <a:ext cx="69051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9" name="Google Shape;179;p26"/>
          <p:cNvCxnSpPr/>
          <p:nvPr/>
        </p:nvCxnSpPr>
        <p:spPr>
          <a:xfrm rot="10800000">
            <a:off x="1514050" y="1280575"/>
            <a:ext cx="0" cy="254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80" name="Google Shape;180;p26"/>
          <p:cNvSpPr txBox="1"/>
          <p:nvPr/>
        </p:nvSpPr>
        <p:spPr>
          <a:xfrm>
            <a:off x="1181650" y="1054175"/>
            <a:ext cx="6648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Spectral"/>
                <a:ea typeface="Spectral"/>
                <a:cs typeface="Spectral"/>
                <a:sym typeface="Spectral"/>
              </a:rPr>
              <a:t>Apr 15th</a:t>
            </a:r>
            <a:endParaRPr sz="1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81" name="Google Shape;181;p26"/>
          <p:cNvSpPr txBox="1"/>
          <p:nvPr/>
        </p:nvSpPr>
        <p:spPr>
          <a:xfrm>
            <a:off x="1139200" y="1535275"/>
            <a:ext cx="8703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Spectral"/>
                <a:ea typeface="Spectral"/>
                <a:cs typeface="Spectral"/>
                <a:sym typeface="Spectral"/>
              </a:rPr>
              <a:t>San Diego</a:t>
            </a:r>
            <a:endParaRPr sz="1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82" name="Google Shape;182;p26"/>
          <p:cNvSpPr txBox="1"/>
          <p:nvPr/>
        </p:nvSpPr>
        <p:spPr>
          <a:xfrm>
            <a:off x="2039450" y="1238125"/>
            <a:ext cx="7179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Spectral"/>
                <a:ea typeface="Spectral"/>
                <a:cs typeface="Spectral"/>
                <a:sym typeface="Spectral"/>
              </a:rPr>
              <a:t>1st Peak</a:t>
            </a:r>
            <a:endParaRPr sz="1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83" name="Google Shape;183;p26"/>
          <p:cNvSpPr txBox="1"/>
          <p:nvPr/>
        </p:nvSpPr>
        <p:spPr>
          <a:xfrm>
            <a:off x="3923875" y="1238125"/>
            <a:ext cx="7779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Spectral"/>
                <a:ea typeface="Spectral"/>
                <a:cs typeface="Spectral"/>
                <a:sym typeface="Spectral"/>
              </a:rPr>
              <a:t>2nd</a:t>
            </a:r>
            <a:r>
              <a:rPr lang="en" sz="1000">
                <a:latin typeface="Spectral"/>
                <a:ea typeface="Spectral"/>
                <a:cs typeface="Spectral"/>
                <a:sym typeface="Spectral"/>
              </a:rPr>
              <a:t> Peak</a:t>
            </a:r>
            <a:endParaRPr sz="1000">
              <a:latin typeface="Spectral"/>
              <a:ea typeface="Spectral"/>
              <a:cs typeface="Spectral"/>
              <a:sym typeface="Spectral"/>
            </a:endParaRPr>
          </a:p>
        </p:txBody>
      </p:sp>
      <p:cxnSp>
        <p:nvCxnSpPr>
          <p:cNvPr id="184" name="Google Shape;184;p26"/>
          <p:cNvCxnSpPr/>
          <p:nvPr/>
        </p:nvCxnSpPr>
        <p:spPr>
          <a:xfrm rot="10800000">
            <a:off x="5029050" y="1280575"/>
            <a:ext cx="0" cy="254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85" name="Google Shape;185;p26"/>
          <p:cNvSpPr txBox="1"/>
          <p:nvPr/>
        </p:nvSpPr>
        <p:spPr>
          <a:xfrm>
            <a:off x="4801625" y="1054175"/>
            <a:ext cx="6648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Spectral"/>
                <a:ea typeface="Spectral"/>
                <a:cs typeface="Spectral"/>
                <a:sym typeface="Spectral"/>
              </a:rPr>
              <a:t>2010</a:t>
            </a:r>
            <a:endParaRPr sz="1000">
              <a:latin typeface="Spectral"/>
              <a:ea typeface="Spectral"/>
              <a:cs typeface="Spectral"/>
              <a:sym typeface="Spectral"/>
            </a:endParaRPr>
          </a:p>
        </p:txBody>
      </p:sp>
      <p:cxnSp>
        <p:nvCxnSpPr>
          <p:cNvPr id="186" name="Google Shape;186;p26"/>
          <p:cNvCxnSpPr/>
          <p:nvPr/>
        </p:nvCxnSpPr>
        <p:spPr>
          <a:xfrm rot="10800000">
            <a:off x="7381475" y="1273000"/>
            <a:ext cx="0" cy="254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87" name="Google Shape;187;p26"/>
          <p:cNvSpPr txBox="1"/>
          <p:nvPr/>
        </p:nvSpPr>
        <p:spPr>
          <a:xfrm>
            <a:off x="6946325" y="1054175"/>
            <a:ext cx="8703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Spectral"/>
                <a:ea typeface="Spectral"/>
                <a:cs typeface="Spectral"/>
                <a:sym typeface="Spectral"/>
              </a:rPr>
              <a:t>End of June</a:t>
            </a:r>
            <a:endParaRPr sz="1000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Case Study: H1N1 – Population Factor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93" name="Google Shape;19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47025"/>
            <a:ext cx="4703500" cy="294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3150" y="1310375"/>
            <a:ext cx="4501201" cy="281972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7"/>
          <p:cNvSpPr/>
          <p:nvPr/>
        </p:nvSpPr>
        <p:spPr>
          <a:xfrm>
            <a:off x="371725" y="2579325"/>
            <a:ext cx="106200" cy="90900"/>
          </a:xfrm>
          <a:prstGeom prst="roundRect">
            <a:avLst>
              <a:gd fmla="val 16667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7"/>
          <p:cNvSpPr/>
          <p:nvPr/>
        </p:nvSpPr>
        <p:spPr>
          <a:xfrm>
            <a:off x="1715175" y="3179300"/>
            <a:ext cx="106200" cy="90900"/>
          </a:xfrm>
          <a:prstGeom prst="roundRect">
            <a:avLst>
              <a:gd fmla="val 16667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7"/>
          <p:cNvSpPr/>
          <p:nvPr/>
        </p:nvSpPr>
        <p:spPr>
          <a:xfrm>
            <a:off x="3081375" y="3453075"/>
            <a:ext cx="106200" cy="90900"/>
          </a:xfrm>
          <a:prstGeom prst="roundRect">
            <a:avLst>
              <a:gd fmla="val 16667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7"/>
          <p:cNvSpPr/>
          <p:nvPr/>
        </p:nvSpPr>
        <p:spPr>
          <a:xfrm>
            <a:off x="5031725" y="2579325"/>
            <a:ext cx="106200" cy="90900"/>
          </a:xfrm>
          <a:prstGeom prst="roundRect">
            <a:avLst>
              <a:gd fmla="val 16667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7"/>
          <p:cNvSpPr/>
          <p:nvPr/>
        </p:nvSpPr>
        <p:spPr>
          <a:xfrm>
            <a:off x="7619325" y="3415150"/>
            <a:ext cx="106200" cy="90900"/>
          </a:xfrm>
          <a:prstGeom prst="roundRect">
            <a:avLst>
              <a:gd fmla="val 16667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7"/>
          <p:cNvSpPr/>
          <p:nvPr/>
        </p:nvSpPr>
        <p:spPr>
          <a:xfrm>
            <a:off x="6345500" y="3179300"/>
            <a:ext cx="106200" cy="90900"/>
          </a:xfrm>
          <a:prstGeom prst="roundRect">
            <a:avLst>
              <a:gd fmla="val 16667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7"/>
          <p:cNvSpPr/>
          <p:nvPr/>
        </p:nvSpPr>
        <p:spPr>
          <a:xfrm>
            <a:off x="2359350" y="2086225"/>
            <a:ext cx="106200" cy="918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7"/>
          <p:cNvSpPr/>
          <p:nvPr/>
        </p:nvSpPr>
        <p:spPr>
          <a:xfrm>
            <a:off x="3141400" y="2306900"/>
            <a:ext cx="106200" cy="918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7"/>
          <p:cNvSpPr/>
          <p:nvPr/>
        </p:nvSpPr>
        <p:spPr>
          <a:xfrm>
            <a:off x="7672400" y="2321725"/>
            <a:ext cx="106200" cy="918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7"/>
          <p:cNvSpPr/>
          <p:nvPr/>
        </p:nvSpPr>
        <p:spPr>
          <a:xfrm>
            <a:off x="6920725" y="2086225"/>
            <a:ext cx="106200" cy="918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5" name="Google Shape;205;p27"/>
          <p:cNvCxnSpPr>
            <a:stCxn id="198" idx="0"/>
          </p:cNvCxnSpPr>
          <p:nvPr/>
        </p:nvCxnSpPr>
        <p:spPr>
          <a:xfrm flipH="1" rot="10800000">
            <a:off x="5084825" y="1934625"/>
            <a:ext cx="58800" cy="644700"/>
          </a:xfrm>
          <a:prstGeom prst="straightConnector1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6" name="Google Shape;206;p27"/>
          <p:cNvCxnSpPr>
            <a:stCxn id="198" idx="0"/>
          </p:cNvCxnSpPr>
          <p:nvPr/>
        </p:nvCxnSpPr>
        <p:spPr>
          <a:xfrm flipH="1" rot="10800000">
            <a:off x="5084825" y="2389725"/>
            <a:ext cx="233100" cy="189600"/>
          </a:xfrm>
          <a:prstGeom prst="straightConnector1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7" name="Google Shape;207;p27"/>
          <p:cNvCxnSpPr>
            <a:stCxn id="198" idx="0"/>
          </p:cNvCxnSpPr>
          <p:nvPr/>
        </p:nvCxnSpPr>
        <p:spPr>
          <a:xfrm>
            <a:off x="5084825" y="2579325"/>
            <a:ext cx="460800" cy="356700"/>
          </a:xfrm>
          <a:prstGeom prst="straightConnector1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8" name="Google Shape;208;p27"/>
          <p:cNvCxnSpPr>
            <a:stCxn id="204" idx="1"/>
          </p:cNvCxnSpPr>
          <p:nvPr/>
        </p:nvCxnSpPr>
        <p:spPr>
          <a:xfrm rot="10800000">
            <a:off x="6702278" y="1964669"/>
            <a:ext cx="234000" cy="135000"/>
          </a:xfrm>
          <a:prstGeom prst="straightConnector1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9" name="Google Shape;209;p27"/>
          <p:cNvCxnSpPr>
            <a:stCxn id="204" idx="4"/>
          </p:cNvCxnSpPr>
          <p:nvPr/>
        </p:nvCxnSpPr>
        <p:spPr>
          <a:xfrm>
            <a:off x="6973825" y="2178025"/>
            <a:ext cx="93900" cy="379200"/>
          </a:xfrm>
          <a:prstGeom prst="straightConnector1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0" name="Google Shape;210;p27"/>
          <p:cNvSpPr txBox="1"/>
          <p:nvPr/>
        </p:nvSpPr>
        <p:spPr>
          <a:xfrm>
            <a:off x="3551075" y="4054225"/>
            <a:ext cx="13647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Spectral"/>
                <a:ea typeface="Spectral"/>
                <a:cs typeface="Spectral"/>
                <a:sym typeface="Spectral"/>
              </a:rPr>
              <a:t> population number</a:t>
            </a:r>
            <a:endParaRPr sz="10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Spectral"/>
                <a:ea typeface="Spectral"/>
                <a:cs typeface="Spectral"/>
                <a:sym typeface="Spectral"/>
              </a:rPr>
              <a:t>(units: ten thousand)</a:t>
            </a:r>
            <a:endParaRPr sz="10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11" name="Google Shape;211;p27"/>
          <p:cNvSpPr txBox="1"/>
          <p:nvPr/>
        </p:nvSpPr>
        <p:spPr>
          <a:xfrm>
            <a:off x="7414550" y="4054225"/>
            <a:ext cx="17598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Spectral"/>
                <a:ea typeface="Spectral"/>
                <a:cs typeface="Spectral"/>
                <a:sym typeface="Spectral"/>
              </a:rPr>
              <a:t> </a:t>
            </a:r>
            <a:r>
              <a:rPr lang="en" sz="1000">
                <a:latin typeface="Spectral"/>
                <a:ea typeface="Spectral"/>
                <a:cs typeface="Spectral"/>
                <a:sym typeface="Spectral"/>
              </a:rPr>
              <a:t>number of infected persons</a:t>
            </a:r>
            <a:endParaRPr sz="1000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Case Study: H1N1 – Age Group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graphicFrame>
        <p:nvGraphicFramePr>
          <p:cNvPr id="217" name="Google Shape;217;p28"/>
          <p:cNvGraphicFramePr/>
          <p:nvPr/>
        </p:nvGraphicFramePr>
        <p:xfrm>
          <a:off x="3607250" y="3652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{B8600403-64FD-4922-9734-0B904C5E7E7E}</a:tableStyleId>
              </a:tblPr>
              <a:tblGrid>
                <a:gridCol w="964750"/>
                <a:gridCol w="964750"/>
              </a:tblGrid>
              <a:tr h="2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Age Group</a:t>
                      </a:r>
                      <a:endParaRPr b="1" sz="8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Lethality Rate</a:t>
                      </a:r>
                      <a:endParaRPr b="1" sz="8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/>
                </a:tc>
              </a:tr>
              <a:tr h="274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0 – 17 years</a:t>
                      </a:r>
                      <a:endParaRPr sz="8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0000"/>
                          </a:solidFill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0.006%</a:t>
                      </a:r>
                      <a:endParaRPr sz="800">
                        <a:solidFill>
                          <a:srgbClr val="FF0000"/>
                        </a:solidFill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/>
                </a:tc>
              </a:tr>
              <a:tr h="274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18 – 64 years</a:t>
                      </a:r>
                      <a:endParaRPr sz="8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0.027%</a:t>
                      </a:r>
                      <a:endParaRPr sz="8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/>
                </a:tc>
              </a:tr>
              <a:tr h="274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65+ years</a:t>
                      </a:r>
                      <a:endParaRPr sz="8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0.027%</a:t>
                      </a:r>
                      <a:endParaRPr sz="8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218" name="Google Shape;218;p28"/>
          <p:cNvPicPr preferRelativeResize="0"/>
          <p:nvPr/>
        </p:nvPicPr>
        <p:blipFill rotWithShape="1">
          <a:blip r:embed="rId3">
            <a:alphaModFix/>
          </a:blip>
          <a:srcRect b="9690" l="0" r="0" t="0"/>
          <a:stretch/>
        </p:blipFill>
        <p:spPr>
          <a:xfrm>
            <a:off x="692238" y="1017726"/>
            <a:ext cx="7759528" cy="25862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Case Study: H1N1 – Vaccine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224" name="Google Shape;22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450" y="918550"/>
            <a:ext cx="7164329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1" name="Google Shape;23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49414"/>
            <a:ext cx="9144002" cy="46446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1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Case Study: </a:t>
            </a:r>
            <a:r>
              <a:rPr lang="en">
                <a:latin typeface="Spectral"/>
                <a:ea typeface="Spectral"/>
                <a:cs typeface="Spectral"/>
                <a:sym typeface="Spectral"/>
              </a:rPr>
              <a:t>H1N1 - Mexico vs U.S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237" name="Google Shape;23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5725" y="805425"/>
            <a:ext cx="4908675" cy="3155576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1"/>
          <p:cNvSpPr txBox="1"/>
          <p:nvPr/>
        </p:nvSpPr>
        <p:spPr>
          <a:xfrm>
            <a:off x="2545975" y="3944075"/>
            <a:ext cx="3204300" cy="8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r">
              <a:spcBef>
                <a:spcPts val="0"/>
              </a:spcBef>
              <a:spcAft>
                <a:spcPts val="0"/>
              </a:spcAft>
              <a:buSzPts val="1400"/>
              <a:buFont typeface="Spectral"/>
              <a:buChar char="●"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Increase speed: U.S &gt; Mexico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r">
              <a:spcBef>
                <a:spcPts val="0"/>
              </a:spcBef>
              <a:spcAft>
                <a:spcPts val="0"/>
              </a:spcAft>
              <a:buSzPts val="1400"/>
              <a:buFont typeface="Spectral"/>
              <a:buChar char="●"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               </a:t>
            </a: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Cases: U.S &gt; Mexico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</a:pPr>
            <a:r>
              <a:rPr lang="en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             Deaths: U.S &gt; Mexico</a:t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              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              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cxnSp>
        <p:nvCxnSpPr>
          <p:cNvPr id="239" name="Google Shape;239;p31"/>
          <p:cNvCxnSpPr/>
          <p:nvPr/>
        </p:nvCxnSpPr>
        <p:spPr>
          <a:xfrm flipH="1" rot="10800000">
            <a:off x="2265263" y="2600325"/>
            <a:ext cx="258900" cy="25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40" name="Google Shape;24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6000" y="925425"/>
            <a:ext cx="4261801" cy="2958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1" name="Google Shape;241;p31"/>
          <p:cNvCxnSpPr/>
          <p:nvPr/>
        </p:nvCxnSpPr>
        <p:spPr>
          <a:xfrm flipH="1" rot="10800000">
            <a:off x="6038838" y="2852325"/>
            <a:ext cx="331800" cy="24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2" name="Google Shape;242;p31"/>
          <p:cNvSpPr/>
          <p:nvPr/>
        </p:nvSpPr>
        <p:spPr>
          <a:xfrm>
            <a:off x="5911850" y="3429000"/>
            <a:ext cx="790500" cy="2424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1"/>
          <p:cNvSpPr/>
          <p:nvPr/>
        </p:nvSpPr>
        <p:spPr>
          <a:xfrm>
            <a:off x="2111375" y="3352800"/>
            <a:ext cx="412800" cy="2424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Content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9400" y="1596050"/>
            <a:ext cx="2108100" cy="21081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/>
          <p:nvPr/>
        </p:nvSpPr>
        <p:spPr>
          <a:xfrm>
            <a:off x="455900" y="1227425"/>
            <a:ext cx="3429000" cy="514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Motivation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64" name="Google Shape;64;p14"/>
          <p:cNvSpPr/>
          <p:nvPr/>
        </p:nvSpPr>
        <p:spPr>
          <a:xfrm>
            <a:off x="455900" y="1837025"/>
            <a:ext cx="3429000" cy="514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Data Overview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455900" y="2446625"/>
            <a:ext cx="3429000" cy="514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Brief Disease </a:t>
            </a: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Comparison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455900" y="3056225"/>
            <a:ext cx="3429000" cy="514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Case Study: H1N1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67" name="Google Shape;67;p14"/>
          <p:cNvSpPr/>
          <p:nvPr/>
        </p:nvSpPr>
        <p:spPr>
          <a:xfrm>
            <a:off x="4481300" y="2096875"/>
            <a:ext cx="930000" cy="9594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Ebola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Poilo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H1N1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68" name="Google Shape;68;p14"/>
          <p:cNvSpPr/>
          <p:nvPr/>
        </p:nvSpPr>
        <p:spPr>
          <a:xfrm>
            <a:off x="455900" y="3665825"/>
            <a:ext cx="3429000" cy="514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Conclusion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69" name="Google Shape;69;p14"/>
          <p:cNvSpPr/>
          <p:nvPr/>
        </p:nvSpPr>
        <p:spPr>
          <a:xfrm>
            <a:off x="4018100" y="2567825"/>
            <a:ext cx="406200" cy="271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/>
          <p:nvPr/>
        </p:nvSpPr>
        <p:spPr>
          <a:xfrm>
            <a:off x="4503975" y="2760425"/>
            <a:ext cx="1496100" cy="11058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Season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Population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Flights</a:t>
            </a:r>
            <a:endParaRPr sz="18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Vaccine</a:t>
            </a:r>
            <a:endParaRPr sz="18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71" name="Google Shape;71;p14"/>
          <p:cNvSpPr/>
          <p:nvPr/>
        </p:nvSpPr>
        <p:spPr>
          <a:xfrm>
            <a:off x="4018100" y="3177425"/>
            <a:ext cx="406200" cy="271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0" name="Google Shape;25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25" y="242875"/>
            <a:ext cx="8896350" cy="4657725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2"/>
          <p:cNvSpPr/>
          <p:nvPr/>
        </p:nvSpPr>
        <p:spPr>
          <a:xfrm>
            <a:off x="4091750" y="2029450"/>
            <a:ext cx="1314000" cy="605700"/>
          </a:xfrm>
          <a:prstGeom prst="ellipse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2"/>
          <p:cNvSpPr/>
          <p:nvPr/>
        </p:nvSpPr>
        <p:spPr>
          <a:xfrm rot="-875219">
            <a:off x="4318565" y="1686299"/>
            <a:ext cx="938656" cy="572872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3" name="Google Shape;25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39200" y="3527775"/>
            <a:ext cx="365226" cy="472726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2"/>
          <p:cNvSpPr/>
          <p:nvPr/>
        </p:nvSpPr>
        <p:spPr>
          <a:xfrm>
            <a:off x="6596950" y="3605400"/>
            <a:ext cx="712500" cy="507900"/>
          </a:xfrm>
          <a:prstGeom prst="ellipse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5" name="Google Shape;25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5750" y="0"/>
            <a:ext cx="8572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2"/>
          <p:cNvSpPr txBox="1"/>
          <p:nvPr/>
        </p:nvSpPr>
        <p:spPr>
          <a:xfrm>
            <a:off x="494750" y="69850"/>
            <a:ext cx="74301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Spectral"/>
                <a:ea typeface="Spectral"/>
                <a:cs typeface="Spectral"/>
                <a:sym typeface="Spectral"/>
              </a:rPr>
              <a:t>Case Study: H1N1 - </a:t>
            </a:r>
            <a:r>
              <a:rPr lang="en" sz="2800">
                <a:latin typeface="Spectral"/>
                <a:ea typeface="Spectral"/>
                <a:cs typeface="Spectral"/>
                <a:sym typeface="Spectral"/>
              </a:rPr>
              <a:t>Flights vs Cases</a:t>
            </a:r>
            <a:endParaRPr sz="28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57" name="Google Shape;257;p32"/>
          <p:cNvSpPr/>
          <p:nvPr/>
        </p:nvSpPr>
        <p:spPr>
          <a:xfrm>
            <a:off x="6178550" y="3838575"/>
            <a:ext cx="657300" cy="657300"/>
          </a:xfrm>
          <a:prstGeom prst="ellipse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3"/>
          <p:cNvSpPr txBox="1"/>
          <p:nvPr/>
        </p:nvSpPr>
        <p:spPr>
          <a:xfrm>
            <a:off x="960150" y="992850"/>
            <a:ext cx="7223700" cy="31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latin typeface="Spectral"/>
                <a:ea typeface="Spectral"/>
                <a:cs typeface="Spectral"/>
                <a:sym typeface="Spectral"/>
              </a:rPr>
              <a:t> “With respect to closing the border, again, you would close the </a:t>
            </a:r>
            <a:r>
              <a:rPr lang="en" sz="2400">
                <a:latin typeface="Spectral"/>
                <a:ea typeface="Spectral"/>
                <a:cs typeface="Spectral"/>
                <a:sym typeface="Spectral"/>
              </a:rPr>
              <a:t>border</a:t>
            </a:r>
            <a:r>
              <a:rPr lang="en" sz="2400">
                <a:latin typeface="Spectral"/>
                <a:ea typeface="Spectral"/>
                <a:cs typeface="Spectral"/>
                <a:sym typeface="Spectral"/>
              </a:rPr>
              <a:t> if you thought you could contain disease, the spread of disease. But the disease already is in a number of states within the United States. So the containment issue doesn't really play out.”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-Janet Napolitano U.S Secretary of Homeland Security, April 27th, 2009 Press Conference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69" name="Google Shape;26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50" y="237800"/>
            <a:ext cx="9086850" cy="472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2700" y="955650"/>
            <a:ext cx="430375" cy="1499675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4"/>
          <p:cNvSpPr txBox="1"/>
          <p:nvPr/>
        </p:nvSpPr>
        <p:spPr>
          <a:xfrm>
            <a:off x="0" y="1425225"/>
            <a:ext cx="825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Spectral"/>
                <a:ea typeface="Spectral"/>
                <a:cs typeface="Spectral"/>
                <a:sym typeface="Spectral"/>
              </a:rPr>
              <a:t>Top 5</a:t>
            </a:r>
            <a:endParaRPr sz="1800">
              <a:solidFill>
                <a:srgbClr val="FF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72" name="Google Shape;272;p34"/>
          <p:cNvSpPr/>
          <p:nvPr/>
        </p:nvSpPr>
        <p:spPr>
          <a:xfrm>
            <a:off x="123600" y="3016325"/>
            <a:ext cx="578400" cy="204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4CCCC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4"/>
          <p:cNvSpPr/>
          <p:nvPr/>
        </p:nvSpPr>
        <p:spPr>
          <a:xfrm>
            <a:off x="123600" y="3651950"/>
            <a:ext cx="702000" cy="204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4CCCC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4" name="Google Shape;274;p34"/>
          <p:cNvCxnSpPr/>
          <p:nvPr/>
        </p:nvCxnSpPr>
        <p:spPr>
          <a:xfrm>
            <a:off x="2030700" y="3076475"/>
            <a:ext cx="5481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" name="Google Shape;275;p34"/>
          <p:cNvCxnSpPr/>
          <p:nvPr/>
        </p:nvCxnSpPr>
        <p:spPr>
          <a:xfrm flipH="1" rot="10800000">
            <a:off x="2691200" y="2906925"/>
            <a:ext cx="441600" cy="1848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6" name="Google Shape;276;p34"/>
          <p:cNvSpPr txBox="1"/>
          <p:nvPr/>
        </p:nvSpPr>
        <p:spPr>
          <a:xfrm>
            <a:off x="3260250" y="2619725"/>
            <a:ext cx="702000" cy="396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Spectral"/>
                <a:ea typeface="Spectral"/>
                <a:cs typeface="Spectral"/>
                <a:sym typeface="Spectral"/>
              </a:rPr>
              <a:t>57M</a:t>
            </a:r>
            <a:endParaRPr sz="1800">
              <a:solidFill>
                <a:srgbClr val="FF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77" name="Google Shape;277;p34"/>
          <p:cNvSpPr txBox="1"/>
          <p:nvPr/>
        </p:nvSpPr>
        <p:spPr>
          <a:xfrm>
            <a:off x="5208274" y="2717675"/>
            <a:ext cx="1968000" cy="1138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Spectral"/>
                <a:ea typeface="Spectral"/>
                <a:cs typeface="Spectral"/>
                <a:sym typeface="Spectral"/>
              </a:rPr>
              <a:t>population 2009:</a:t>
            </a:r>
            <a:endParaRPr sz="1600">
              <a:latin typeface="Spectral"/>
              <a:ea typeface="Spectral"/>
              <a:cs typeface="Spectral"/>
              <a:sym typeface="Spectr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pectral"/>
              <a:buChar char="-"/>
            </a:pPr>
            <a:r>
              <a:rPr lang="en" sz="16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U.S: 306M</a:t>
            </a:r>
            <a:endParaRPr sz="1600">
              <a:latin typeface="Spectral"/>
              <a:ea typeface="Spectral"/>
              <a:cs typeface="Spectral"/>
              <a:sym typeface="Spectr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Spectral"/>
              <a:buChar char="-"/>
            </a:pPr>
            <a:r>
              <a:rPr lang="en" sz="1600">
                <a:latin typeface="Spectral"/>
                <a:ea typeface="Spectral"/>
                <a:cs typeface="Spectral"/>
                <a:sym typeface="Spectral"/>
              </a:rPr>
              <a:t>Mexico: 115M</a:t>
            </a:r>
            <a:endParaRPr sz="1600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4" name="Google Shape;28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2827"/>
            <a:ext cx="9144000" cy="455784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5"/>
          <p:cNvSpPr/>
          <p:nvPr/>
        </p:nvSpPr>
        <p:spPr>
          <a:xfrm>
            <a:off x="225775" y="2056775"/>
            <a:ext cx="578400" cy="204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4CCCC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5"/>
          <p:cNvSpPr/>
          <p:nvPr/>
        </p:nvSpPr>
        <p:spPr>
          <a:xfrm>
            <a:off x="95950" y="1073225"/>
            <a:ext cx="578400" cy="204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4CCCC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5"/>
          <p:cNvSpPr txBox="1"/>
          <p:nvPr/>
        </p:nvSpPr>
        <p:spPr>
          <a:xfrm>
            <a:off x="4409700" y="2437775"/>
            <a:ext cx="2848800" cy="1595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Mexico: 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pectral"/>
              <a:buChar char="●"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Distributed 6M masks to citizens 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U.S: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pectral"/>
              <a:buChar char="●"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No masks needed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cxnSp>
        <p:nvCxnSpPr>
          <p:cNvPr id="288" name="Google Shape;288;p35"/>
          <p:cNvCxnSpPr/>
          <p:nvPr/>
        </p:nvCxnSpPr>
        <p:spPr>
          <a:xfrm>
            <a:off x="6543425" y="1167900"/>
            <a:ext cx="5481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" name="Google Shape;289;p35"/>
          <p:cNvCxnSpPr/>
          <p:nvPr/>
        </p:nvCxnSpPr>
        <p:spPr>
          <a:xfrm flipH="1" rot="10800000">
            <a:off x="6846900" y="812225"/>
            <a:ext cx="441600" cy="1848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0" name="Google Shape;290;p35"/>
          <p:cNvSpPr txBox="1"/>
          <p:nvPr/>
        </p:nvSpPr>
        <p:spPr>
          <a:xfrm>
            <a:off x="7364700" y="395775"/>
            <a:ext cx="548100" cy="4164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highlight>
                  <a:srgbClr val="FFFFFF"/>
                </a:highlight>
                <a:latin typeface="Spectral"/>
                <a:ea typeface="Spectral"/>
                <a:cs typeface="Spectral"/>
                <a:sym typeface="Spectral"/>
              </a:rPr>
              <a:t>11k</a:t>
            </a:r>
            <a:endParaRPr sz="1800">
              <a:solidFill>
                <a:srgbClr val="FF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Conclusion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96" name="Google Shape;296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pectral"/>
                <a:ea typeface="Spectral"/>
                <a:cs typeface="Spectral"/>
                <a:sym typeface="Spectral"/>
              </a:rPr>
              <a:t>Commonality</a:t>
            </a:r>
            <a:r>
              <a:rPr lang="en">
                <a:latin typeface="Spectral"/>
                <a:ea typeface="Spectral"/>
                <a:cs typeface="Spectral"/>
                <a:sym typeface="Spectral"/>
              </a:rPr>
              <a:t> -  </a:t>
            </a:r>
            <a:r>
              <a:rPr lang="en">
                <a:latin typeface="Spectral"/>
                <a:ea typeface="Spectral"/>
                <a:cs typeface="Spectral"/>
                <a:sym typeface="Spectral"/>
              </a:rPr>
              <a:t>Neighbour countries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latin typeface="Spectral"/>
                <a:ea typeface="Spectral"/>
                <a:cs typeface="Spectral"/>
                <a:sym typeface="Spectral"/>
              </a:rPr>
              <a:t>Factors</a:t>
            </a:r>
            <a:r>
              <a:rPr lang="en">
                <a:latin typeface="Spectral"/>
                <a:ea typeface="Spectral"/>
                <a:cs typeface="Spectral"/>
                <a:sym typeface="Spectral"/>
              </a:rPr>
              <a:t>: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b="1" lang="en">
                <a:latin typeface="Spectral"/>
                <a:ea typeface="Spectral"/>
                <a:cs typeface="Spectral"/>
                <a:sym typeface="Spectral"/>
              </a:rPr>
              <a:t>Season - </a:t>
            </a:r>
            <a:r>
              <a:rPr lang="en">
                <a:latin typeface="Spectral"/>
                <a:ea typeface="Spectral"/>
                <a:cs typeface="Spectral"/>
                <a:sym typeface="Spectral"/>
              </a:rPr>
              <a:t>influence the spread rate 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b="1" lang="en">
                <a:latin typeface="Spectral"/>
                <a:ea typeface="Spectral"/>
                <a:cs typeface="Spectral"/>
                <a:sym typeface="Spectral"/>
              </a:rPr>
              <a:t>Population:</a:t>
            </a:r>
            <a:r>
              <a:rPr lang="en">
                <a:latin typeface="Spectral"/>
                <a:ea typeface="Spectral"/>
                <a:cs typeface="Spectral"/>
                <a:sym typeface="Spectral"/>
              </a:rPr>
              <a:t> directly proportional to spread (exceptions exist)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b="1" lang="en">
                <a:latin typeface="Spectral"/>
                <a:ea typeface="Spectral"/>
                <a:cs typeface="Spectral"/>
                <a:sym typeface="Spectral"/>
              </a:rPr>
              <a:t>Age:</a:t>
            </a:r>
            <a:r>
              <a:rPr lang="en">
                <a:latin typeface="Spectral"/>
                <a:ea typeface="Spectral"/>
                <a:cs typeface="Spectral"/>
                <a:sym typeface="Spectral"/>
              </a:rPr>
              <a:t> the aged people are much easier to get infected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b="1" lang="en">
                <a:latin typeface="Spectral"/>
                <a:ea typeface="Spectral"/>
                <a:cs typeface="Spectral"/>
                <a:sym typeface="Spectral"/>
              </a:rPr>
              <a:t>Vaccine:</a:t>
            </a:r>
            <a:r>
              <a:rPr lang="en">
                <a:latin typeface="Spectral"/>
                <a:ea typeface="Spectral"/>
                <a:cs typeface="Spectral"/>
                <a:sym typeface="Spectral"/>
              </a:rPr>
              <a:t> is extremely effective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7"/>
          <p:cNvSpPr txBox="1"/>
          <p:nvPr>
            <p:ph idx="4294967295" type="ctrTitle"/>
          </p:nvPr>
        </p:nvSpPr>
        <p:spPr>
          <a:xfrm>
            <a:off x="2470800" y="2001300"/>
            <a:ext cx="4202400" cy="11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latin typeface="Spectral"/>
                <a:ea typeface="Spectral"/>
                <a:cs typeface="Spectral"/>
                <a:sym typeface="Spectral"/>
              </a:rPr>
              <a:t>Thank you!</a:t>
            </a:r>
            <a:endParaRPr b="1" sz="6000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8"/>
          <p:cNvSpPr txBox="1"/>
          <p:nvPr>
            <p:ph type="title"/>
          </p:nvPr>
        </p:nvSpPr>
        <p:spPr>
          <a:xfrm>
            <a:off x="311700" y="104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Sars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307" name="Google Shape;307;p38" title="sars_new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9976" y="704100"/>
            <a:ext cx="7344048" cy="4161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Case Study: </a:t>
            </a:r>
            <a:r>
              <a:rPr lang="en">
                <a:latin typeface="Spectral"/>
                <a:ea typeface="Spectral"/>
                <a:cs typeface="Spectral"/>
                <a:sym typeface="Spectral"/>
              </a:rPr>
              <a:t>H1N1 - Seasonality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313" name="Google Shape;31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3350" y="1198550"/>
            <a:ext cx="4762500" cy="332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179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Motivation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6825" y="2571750"/>
            <a:ext cx="5870352" cy="250637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/>
          <p:nvPr/>
        </p:nvSpPr>
        <p:spPr>
          <a:xfrm>
            <a:off x="508975" y="796738"/>
            <a:ext cx="5516100" cy="514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The recent coronavirus (COVID-19) outbreak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79" name="Google Shape;79;p15"/>
          <p:cNvSpPr/>
          <p:nvPr/>
        </p:nvSpPr>
        <p:spPr>
          <a:xfrm>
            <a:off x="508975" y="1976313"/>
            <a:ext cx="5516100" cy="514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Possible factors </a:t>
            </a: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affecting</a:t>
            </a: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 the spread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508975" y="1380863"/>
            <a:ext cx="5516100" cy="5142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Commonality among diseases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Data Overview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1303" y="1005475"/>
            <a:ext cx="3430149" cy="313255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/>
          <p:nvPr/>
        </p:nvSpPr>
        <p:spPr>
          <a:xfrm>
            <a:off x="311700" y="1285000"/>
            <a:ext cx="2704200" cy="3774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Ebola Cases Data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88" name="Google Shape;88;p16"/>
          <p:cNvSpPr/>
          <p:nvPr/>
        </p:nvSpPr>
        <p:spPr>
          <a:xfrm>
            <a:off x="311700" y="1742200"/>
            <a:ext cx="2704200" cy="3774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Polio</a:t>
            </a: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 Cases Data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311700" y="2199400"/>
            <a:ext cx="2704200" cy="3774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H1N1 Cases Data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90" name="Google Shape;90;p16"/>
          <p:cNvSpPr/>
          <p:nvPr/>
        </p:nvSpPr>
        <p:spPr>
          <a:xfrm>
            <a:off x="1021325" y="2656600"/>
            <a:ext cx="2380500" cy="3774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Population</a:t>
            </a: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 Data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91" name="Google Shape;91;p16"/>
          <p:cNvSpPr/>
          <p:nvPr/>
        </p:nvSpPr>
        <p:spPr>
          <a:xfrm>
            <a:off x="1021325" y="3113800"/>
            <a:ext cx="2380500" cy="3774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pectral"/>
              <a:buChar char="●"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Flight</a:t>
            </a: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 Data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7248" y="2251713"/>
            <a:ext cx="2011680" cy="201168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/>
          <p:nvPr/>
        </p:nvSpPr>
        <p:spPr>
          <a:xfrm>
            <a:off x="687450" y="1504950"/>
            <a:ext cx="2286000" cy="457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pectral"/>
                <a:ea typeface="Spectral"/>
                <a:cs typeface="Spectral"/>
                <a:sym typeface="Spectral"/>
              </a:rPr>
              <a:t>Ebola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98" name="Google Shape;98;p17"/>
          <p:cNvSpPr/>
          <p:nvPr/>
        </p:nvSpPr>
        <p:spPr>
          <a:xfrm>
            <a:off x="6324600" y="1504950"/>
            <a:ext cx="2286000" cy="457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pectral"/>
                <a:ea typeface="Spectral"/>
                <a:cs typeface="Spectral"/>
                <a:sym typeface="Spectral"/>
              </a:rPr>
              <a:t>H1N1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99" name="Google Shape;99;p17"/>
          <p:cNvSpPr/>
          <p:nvPr/>
        </p:nvSpPr>
        <p:spPr>
          <a:xfrm>
            <a:off x="3427338" y="1504950"/>
            <a:ext cx="2286000" cy="457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pectral"/>
                <a:ea typeface="Spectral"/>
                <a:cs typeface="Spectral"/>
                <a:sym typeface="Spectral"/>
              </a:rPr>
              <a:t>Polio</a:t>
            </a:r>
            <a:endParaRPr sz="2400"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1759" y="2261769"/>
            <a:ext cx="2011681" cy="19915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61875" y="2251712"/>
            <a:ext cx="2011681" cy="201168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Brief Disease Comparison</a:t>
            </a:r>
            <a:endParaRPr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863" y="150013"/>
            <a:ext cx="7534275" cy="484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64778"/>
            <a:ext cx="9144000" cy="461394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 txBox="1"/>
          <p:nvPr/>
        </p:nvSpPr>
        <p:spPr>
          <a:xfrm>
            <a:off x="6413500" y="1389950"/>
            <a:ext cx="896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9"/>
          <p:cNvSpPr txBox="1"/>
          <p:nvPr/>
        </p:nvSpPr>
        <p:spPr>
          <a:xfrm>
            <a:off x="896025" y="3626550"/>
            <a:ext cx="4728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5" name="Google Shape;115;p19"/>
          <p:cNvSpPr txBox="1"/>
          <p:nvPr/>
        </p:nvSpPr>
        <p:spPr>
          <a:xfrm>
            <a:off x="6019800" y="1238950"/>
            <a:ext cx="15948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Spectral"/>
                <a:ea typeface="Spectral"/>
                <a:cs typeface="Spectral"/>
                <a:sym typeface="Spectral"/>
              </a:rPr>
              <a:t>(</a:t>
            </a:r>
            <a:r>
              <a:rPr lang="en" sz="1600">
                <a:latin typeface="Spectral"/>
                <a:ea typeface="Spectral"/>
                <a:cs typeface="Spectral"/>
                <a:sym typeface="Spectral"/>
              </a:rPr>
              <a:t>0.01%~0.08%)</a:t>
            </a:r>
            <a:endParaRPr sz="16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16" name="Google Shape;116;p19"/>
          <p:cNvSpPr txBox="1"/>
          <p:nvPr/>
        </p:nvSpPr>
        <p:spPr>
          <a:xfrm>
            <a:off x="1555050" y="3701325"/>
            <a:ext cx="7620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Spectral"/>
                <a:ea typeface="Spectral"/>
                <a:cs typeface="Spectral"/>
                <a:sym typeface="Spectral"/>
              </a:rPr>
              <a:t>(11%)</a:t>
            </a:r>
            <a:endParaRPr sz="16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17" name="Google Shape;117;p19"/>
          <p:cNvSpPr txBox="1"/>
          <p:nvPr/>
        </p:nvSpPr>
        <p:spPr>
          <a:xfrm>
            <a:off x="3910200" y="2926000"/>
            <a:ext cx="6618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Spectral"/>
                <a:ea typeface="Spectral"/>
                <a:cs typeface="Spectral"/>
                <a:sym typeface="Spectral"/>
              </a:rPr>
              <a:t>(</a:t>
            </a:r>
            <a:r>
              <a:rPr lang="en" sz="1600">
                <a:latin typeface="Spectral"/>
                <a:ea typeface="Spectral"/>
                <a:cs typeface="Spectral"/>
                <a:sym typeface="Spectral"/>
              </a:rPr>
              <a:t>50%)</a:t>
            </a:r>
            <a:endParaRPr sz="16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4101075" y="1915875"/>
            <a:ext cx="15948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2.5%, child 22.5%,adult</a:t>
            </a:r>
            <a:endParaRPr sz="1600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311700" y="104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Ebola - Spread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24" name="Google Shape;124;p20" title="ebola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325" y="677250"/>
            <a:ext cx="8281350" cy="4140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Ebola </a:t>
            </a:r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0325" y="1285425"/>
            <a:ext cx="3867150" cy="287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1"/>
          <p:cNvSpPr/>
          <p:nvPr/>
        </p:nvSpPr>
        <p:spPr>
          <a:xfrm>
            <a:off x="1822125" y="542675"/>
            <a:ext cx="2661000" cy="3774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No. of Confirmed cases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32" name="Google Shape;132;p21"/>
          <p:cNvSpPr/>
          <p:nvPr/>
        </p:nvSpPr>
        <p:spPr>
          <a:xfrm>
            <a:off x="5860725" y="1725275"/>
            <a:ext cx="2661000" cy="9423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Three countries in Africa are majorly affected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33" name="Google Shape;133;p21"/>
          <p:cNvSpPr/>
          <p:nvPr/>
        </p:nvSpPr>
        <p:spPr>
          <a:xfrm>
            <a:off x="5860725" y="2792075"/>
            <a:ext cx="2661000" cy="9423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Spread to the other parts is minimal</a:t>
            </a:r>
            <a:endParaRPr sz="1800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